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5" r:id="rId4"/>
  </p:sldMasterIdLst>
  <p:notesMasterIdLst>
    <p:notesMasterId r:id="rId20"/>
  </p:notesMasterIdLst>
  <p:handoutMasterIdLst>
    <p:handoutMasterId r:id="rId21"/>
  </p:handoutMasterIdLst>
  <p:sldIdLst>
    <p:sldId id="504" r:id="rId5"/>
    <p:sldId id="507" r:id="rId6"/>
    <p:sldId id="508" r:id="rId7"/>
    <p:sldId id="531" r:id="rId8"/>
    <p:sldId id="532" r:id="rId9"/>
    <p:sldId id="574" r:id="rId10"/>
    <p:sldId id="575" r:id="rId11"/>
    <p:sldId id="557" r:id="rId12"/>
    <p:sldId id="576" r:id="rId13"/>
    <p:sldId id="558" r:id="rId14"/>
    <p:sldId id="559" r:id="rId15"/>
    <p:sldId id="560" r:id="rId16"/>
    <p:sldId id="549" r:id="rId17"/>
    <p:sldId id="577" r:id="rId18"/>
    <p:sldId id="548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DB2600-21EE-D893-DD4F-9291234FEEBB}" name="Lucido, Briana (CDC/GHC/DGHP)" initials="LB(" userId="S::KPQ7@cdc.gov::6e1083d0-5170-4474-b4a4-63e2f31446d3" providerId="AD"/>
  <p188:author id="{813E3416-FA04-957D-15E1-16A5CA630B82}" name="Harris, Julie (CDC/GHC/DGHP)" initials="HJ(" userId="S::ggt5@cdc.gov::f314a2f1-d216-401e-99c8-e30988af447c" providerId="AD"/>
  <p188:author id="{60DFE434-44CB-10D6-FC3D-2B03D2CB81C5}" name="Schermerhorn, Jordan (ASIA/SCAA)" initials="SJ(" userId="S::jschermerhorn@usaid.gov::49bb5191-55fa-4f04-978a-a27c4101dfff" providerId="AD"/>
  <p188:author id="{9DE8255C-0C61-67E0-2C07-B0226780954B}" name="Dicker, Richard C. (CDC/GHC/OD) (CTR)" initials="DRC((" userId="S::rcd1@cdc.gov::f8501ca0-eb9d-456d-ad4b-eecd461a8d99" providerId="AD"/>
  <p188:author id="{B692A5F4-97DE-BB51-F96B-B9FECA0E4692}" name="Guerra, Marta (CDC/DDPHSIS/CGH/DGHP)" initials="GM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0C"/>
    <a:srgbClr val="006600"/>
    <a:srgbClr val="005808"/>
    <a:srgbClr val="66FF66"/>
    <a:srgbClr val="CC0000"/>
    <a:srgbClr val="99CCFF"/>
    <a:srgbClr val="FFCCCC"/>
    <a:srgbClr val="FF5050"/>
    <a:srgbClr val="FF7C8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2" autoAdjust="0"/>
    <p:restoredTop sz="74775" autoAdjust="0"/>
  </p:normalViewPr>
  <p:slideViewPr>
    <p:cSldViewPr snapToGrid="0">
      <p:cViewPr varScale="1">
        <p:scale>
          <a:sx n="49" d="100"/>
          <a:sy n="49" d="100"/>
        </p:scale>
        <p:origin x="1116" y="36"/>
      </p:cViewPr>
      <p:guideLst>
        <p:guide orient="horz" pos="816"/>
        <p:guide pos="12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76201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b="0" i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Certifique-se de que cada participante tem uma cópia do documento Orientações para as actividades de campo do Intervalo 2.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 esta sessão, vamos discutir como pôr em prática o conteúdo desta semana no vosso local de trabalho!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primeira opção é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conduzir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investigação de caso e produzir um Relatório de Investigação de Caso.  Se os surtos forem raros, deve investigar o primeiro caso interessante que for notificado.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diapositivo apresenta um exemplo de um formulário de investigação de casos utilizado para a cólera. Devem utilizar os formulários de investigação de casos do vosso respetivo Ministério, se estiverem disponíveis.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65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próxima opção é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 investigação de um surto.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participação numa equipa de investigação de surtos constitui uma oportunidade valiosa para observar uma boa e talvez não tão boa interação entre equipas. Também pode proporcionar oportunidades para aprender sobre estratégias e métodos de investigação no terreno e, talvez, envolver-se em parcerias com o laboratório de saúde pública sobre biossegurança, recolha adequada de amostras, rotulagem de amostras, transporte e testes de diagnóstico.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provável que lhe sejam atribuídas responsabilidades específicas, particularmente aquelas para as quais já possui competências FETP-Frontline, tais como conduzir entrevistas, introduzir dados, resumir dados, desenhar curvas epi, etc. Espera-se que aja sempre de forma profissional e ética e que respeite os membros da equipa, os clínicos, o pessoal de saúde, os líderes comunitários e os residentes.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participantes receberão um modelo para um Relatório de Investigação de Surto.  Este diapositivo mostra a primeira parte de um relatório completo, mas é fictício.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776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resumir, esta tabela lista as duas primeiras actividades do Intervalo de Campo 2 à esquerda, juntamente com os resultados associados à direita. Os detalhes estão incluídos no documento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Guia de Actividades de Campo do Intervalo de Campo 2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761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Elabore uma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em Power Point de 10 a 15 minutos que resuma o seu trabalho durante o Intervalo de Campo 2. Esta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será feita durante o Workshop 3. 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será seguida de um breve período de perguntas e respostas. Use o que aprendeu sobre como preparar apresentações em PowerPoint e fazer uma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oral para desenvolver e fazer 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deve incluir um resumo de cada uma das actividades que realizou durante este intervalo de campo. 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476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 um de vós trabalhará novamente com o mentor que lhe foi atribuído. Os vossos mentores estarão disponíveis para vos fornecer orientação e apoio técnico para vos ajudar a concluir o trabalho: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 sumário de vigilância alargado. Por exemplo, o mentor pode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a questões relacionadas com a análise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 na interpretação dos dados - este aumento representa realmente um surto ou apenas uma melhor informação?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Servir de elo de ligação com outros sectores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houver um surto, quais são os passos seguintes?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 e comunicação dos problemas de qualidade da vigilância: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Ajudá-lo a escolher o problema a analisar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 a sua análise de espinha de peixe e a análise SWOT.</a:t>
            </a:r>
          </a:p>
          <a:p>
            <a:pPr marL="1200150" marR="0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Fornecer orientação ao desenvolver recomendações de melhoria.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Fornecer orientações sobre a escolha das opções de actividades no terreno e apoiar o seu desenvolvimento.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mentores também o farão: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Monitorize os seus progressos e comunique-os ao programa.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Comunicar por telefone ou correio eletrónico pelo menos uma vez por semana, ou conforme combinado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 disponível para qualquer questão urgente.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Apoiar o seu envolvimento e trabalho em rede com outros ministérios e sectores que possam colaborar para reforçar a vigilância - isto pode significar o envio de mensagens electrónicas introdutórias, a organização de reuniões ou simplesmente o debate de ideias sobre as oportunidades do One Health.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None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mentores também estão disponíveis para resolver problemas e abrir portas.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exemplo, quando as actividades do FETP entram em conflito com os requisitos do local de trabalho, os mentores podem comunicar com o seu supervisor para chegar a um compromisso adequado. Os mentores também podem ajudar a comunicar com a liderança do gabinete de saúde no distrito e nas instalações de saúde para o ajudar a concluir com êxito as suas actividades no terreno.</a:t>
            </a:r>
            <a:b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163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Consultar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pt-BR" sz="1200" b="0" i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Intervalo de campo 2 Diretrizes de entrega</a:t>
            </a: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 diretrizes contêm informações importantes para a realização das suas prestações e devem ser consultadas durante o período de campo.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19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Espera-se que realize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 actividades de campo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 o intervalo entre o Workshop 2 e o Workshop 3. Irá: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Continuar a analisar os dados de vigilância e resumir pelo menos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semanas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dados num relatório de síntese de vigilância.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 a atualidade e a conclusão dos relatórios de vigilância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Analisar e elaborar um relatório sobre um problema de qualidade dos dados de vigilância que tenha sido identificado durante a auditoria da qualidade dos dados.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a quarta atividade, pode conduzir uma investigação de um caso ou participar numa investigação de um surto.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vez que a ocorrência de um caso invulgar de doença pode ser mais provável do que a de um surto, os participantes devem investigar o que ocorrer primeiro.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 uma destas actividades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projectos no terreno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dará origem a um produto final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04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628775" algn="l"/>
              </a:tabLst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diapositivo é uma repetição do Workshop 1. O seu gabinete de saúde deve rever os dados de vigilância regularmente, mesmo depois de concluir a sua participação no FETP-Frontline.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1628775" algn="l"/>
              </a:tabLs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 a ver algumas doenças inesperadas? Que doenças estão a aumentar? Se estiver a decorrer um surto, está a assistir-se a algum declínio?  As instalações estão a fornecer zero notificações para as principais doenças?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 estão a apresentar relatórios a tempo? Quais os estabelecimentos que estão a apresentar os relatórios com atraso ou não o fazem de todo? Há algum estabelecimento que esteja sistematicamente atrasado ou que não esteja a apresentar qualquer relatório? Faltam dados nos seus relatórios? Talvez precisem de uma visita.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colaborou com outro sector no relatório de vigilância das Actividades de Campo 1, pode continuar a colaboração para o relatório alargado.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6682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tem estado a utilizar o Modelo de Relatório Sumário de Vigilância Semanal, pode continuar a utilizar esse modelo.  Se o seu serviço já produz um relatório semanal utilizando um formato diferente, não há problema em utilizar o formato do seu serviço, desde que inclua informações semelhantes.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relatório final deve incluir pelo menos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semanas de dados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Com 12 semanas de dados, pode ser possível identificar padrões e tendências, incluindo se as recomendações de melhoria da qualidade dos dados das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Actividades de Campo 1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tiveram algum impacto.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dados históricos podem ser úteis para avaliar a variação sazonal. Os participantes devem tentar comparar os dados observados recentemente, registados no período de 12 semanas, com o nível de doença esperado para o mesmo período e locais, com base nos dados registados em anos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582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segunda atividade requerida consiste em analisar e elaborar um relatório sobre um problema de qualidade de vigilância identificado no Trabalho de Campo 1 com 3 opções.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84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Aqui está um modelo que pode ser utilizado.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77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segunda atividade obrigatória consiste em analisar e elaborar um relatório sobre um problema de qualidade de vigilância identificado no Trabalho de Campo 1</a:t>
            </a:r>
            <a:r>
              <a:rPr lang="en-US" sz="1200" dirty="0">
                <a:effectLst/>
                <a:latin typeface="Arial" charset="0"/>
                <a:ea typeface="+mn-ea"/>
                <a:cs typeface="Arial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 se pretende que este seja um exercício académico apenas para uso neste curso. O objetivo é fornecer informações e recomendações àqueles que têm o poder de tomar medidas e melhorar o sistema de vigilância.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Ler os passos no diapositivo</a:t>
            </a:r>
            <a:endParaRPr lang="en-US" b="1" i="1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986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quarta atividade requerida pode ser uma investigação de caso ou de surto.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531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Layouts/_rels/slideLayout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0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7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35259" y="1478857"/>
            <a:ext cx="10818541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368361" y="422510"/>
            <a:ext cx="10985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534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55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>
            <a:extLst>
              <a:ext uri="{FF2B5EF4-FFF2-40B4-BE49-F238E27FC236}">
                <a16:creationId xmlns:a16="http://schemas.microsoft.com/office/drawing/2014/main" id="{3AE2262F-E2E7-6F83-F112-A0BFC0ED9D47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BF820D5D-9333-F2A9-DFC5-832FB14B5CDD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D470B85B-0D52-1DC8-C9A3-C7FEB6AE3DC9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80EE89F7-F342-13DF-A643-2B8EA965DF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16" name="Diagram 2">
            <a:extLst>
              <a:ext uri="{FF2B5EF4-FFF2-40B4-BE49-F238E27FC236}">
                <a16:creationId xmlns:a16="http://schemas.microsoft.com/office/drawing/2014/main" id="{AD43985B-EA00-757A-2CA4-1C304E6DF51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98481361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26">
            <a:extLst>
              <a:ext uri="{FF2B5EF4-FFF2-40B4-BE49-F238E27FC236}">
                <a16:creationId xmlns:a16="http://schemas.microsoft.com/office/drawing/2014/main" id="{8343D9E0-C02C-E907-AF5F-BD1062BCF02A}"/>
              </a:ext>
            </a:extLst>
          </p:cNvPr>
          <p:cNvSpPr txBox="1"/>
          <p:nvPr userDrawn="1"/>
        </p:nvSpPr>
        <p:spPr>
          <a:xfrm>
            <a:off x="508000" y="422510"/>
            <a:ext cx="10845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86641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F8E4ECB5-88BE-E493-542D-DD1F3BF74CF6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7EA0FC08-F454-B5E9-A433-2E6BFEAAD411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51220791-CA54-27AF-BDD9-8EDFB62AF1B6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A9C95F3D-1191-3770-2C9C-385DA88ACEC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4DB088A2-0F09-3F8B-7D7D-F7F31C5FB218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CA89BF3-EB00-8B30-6C55-E57962AF5492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EB058929-6E3F-C22C-E0D5-93780EE3E0D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2273281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05141F00-61B5-43B9-B5C7-CF593CD5E097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382732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CF7BE750-B67D-2AB9-9372-D31BA7CE3634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33CE9E34-2DD6-FF4D-936A-AA0A2A67098B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282668A7-5CD8-3E73-54E2-E377023B9D3E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02DF0B4E-879A-AE0B-7B40-382E5EB59D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F9284EC0-FD29-03C5-20DD-3BDDA039559E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3706AC-2CAA-756C-04AD-216182501326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FEF76C57-6011-4D15-2514-796EE7E3FE4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2273281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3FA63DFD-91AF-DA43-08A4-C543601160DC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351559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78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574" y="380769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0574" y="1295417"/>
            <a:ext cx="10783226" cy="48227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84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99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7562" y="434898"/>
            <a:ext cx="9988249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2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598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83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48274" y="1449659"/>
            <a:ext cx="10805526" cy="466850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274" y="403071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78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34" y="423746"/>
            <a:ext cx="10094382" cy="788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03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15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886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91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435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1CCC5-F48C-414A-BDD1-7F9B65BCB7CA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50EE77-C776-4B3E-B53D-4F93E697A00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9" name="Text Box 2058">
            <a:extLst>
              <a:ext uri="{FF2B5EF4-FFF2-40B4-BE49-F238E27FC236}">
                <a16:creationId xmlns:a16="http://schemas.microsoft.com/office/drawing/2014/main" id="{C0BE49CB-351D-B839-798C-48A7BF58C2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070">
            <a:extLst>
              <a:ext uri="{FF2B5EF4-FFF2-40B4-BE49-F238E27FC236}">
                <a16:creationId xmlns:a16="http://schemas.microsoft.com/office/drawing/2014/main" id="{7A088675-E8C4-6C67-D78C-63BABAAA97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C064AAE9-1326-D190-BD8F-95BA8A82412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771319E-577D-D18A-51FD-57EBAB689246}"/>
              </a:ext>
            </a:extLst>
          </p:cNvPr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83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895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74606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528227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090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706795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36246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79066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50800">
            <a:solidFill>
              <a:srgbClr val="3367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16800" y="2609850"/>
            <a:ext cx="4165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84" y="298451"/>
            <a:ext cx="2681816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436034" y="1417638"/>
            <a:ext cx="626956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rgbClr val="00820C"/>
                </a:solidFill>
                <a:latin typeface="Franklin Gothic Medium" panose="020B0603020102020204" pitchFamily="34" charset="0"/>
              </a:rPr>
              <a:t>FETP-Frontline + One Health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299201" y="742949"/>
            <a:ext cx="5292708" cy="5212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DE773544-E4A4-45D2-B3A4-D098E3E21F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228" y="1876497"/>
            <a:ext cx="7255739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1" i="0" baseline="0">
                <a:solidFill>
                  <a:srgbClr val="00953A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45EB4CC8-6102-4944-B1B1-F3CD3A44FA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227" y="2622920"/>
            <a:ext cx="7996572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0" i="0" baseline="0">
                <a:solidFill>
                  <a:schemeClr val="tx1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8127999" y="6167447"/>
            <a:ext cx="3467999" cy="49832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18169" y="6168596"/>
            <a:ext cx="7608231" cy="50292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021476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88434" y="6223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2.08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912083"/>
            <a:ext cx="11094720" cy="4488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72266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bjectives,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7DDCE04B-A465-47F3-B80F-77B9B7E4A863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88434" y="6223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2.08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304800" y="5334000"/>
            <a:ext cx="11817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3149600" y="5486401"/>
            <a:ext cx="5486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5400">
                <a:latin typeface="Arial" panose="020B0604020202020204" pitchFamily="34" charset="0"/>
              </a:rPr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912083"/>
            <a:ext cx="11094720" cy="4488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72465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91678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853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4256" y="1179576"/>
            <a:ext cx="11192256" cy="4855464"/>
          </a:xfrm>
          <a:prstGeom prst="rect">
            <a:avLst/>
          </a:prstGeom>
        </p:spPr>
        <p:txBody>
          <a:bodyPr/>
          <a:lstStyle>
            <a:lvl1pPr marL="283464" indent="-283464">
              <a:buClr>
                <a:schemeClr val="tx1"/>
              </a:buClr>
              <a:buFont typeface="Wingdings" panose="05000000000000000000" pitchFamily="2" charset="2"/>
              <a:buChar char="§"/>
              <a:defRPr sz="2800"/>
            </a:lvl1pPr>
            <a:lvl2pPr>
              <a:buClr>
                <a:schemeClr val="tx1"/>
              </a:buClr>
              <a:defRPr sz="2800"/>
            </a:lvl2pPr>
            <a:lvl3pPr>
              <a:buClr>
                <a:schemeClr val="tx1"/>
              </a:buClr>
              <a:defRPr sz="2800"/>
            </a:lvl3pPr>
            <a:lvl4pPr marL="1600200" indent="-228600">
              <a:buClr>
                <a:schemeClr val="tx1"/>
              </a:buClr>
              <a:buSzPct val="110000"/>
              <a:buFont typeface="Arial" panose="020B0604020202020204" pitchFamily="34" charset="0"/>
              <a:buChar char="◦"/>
              <a:defRPr sz="2800">
                <a:solidFill>
                  <a:schemeClr val="accent5"/>
                </a:solidFill>
              </a:defRPr>
            </a:lvl4pPr>
            <a:lvl5pPr>
              <a:buClrTx/>
              <a:defRPr sz="2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/>
              <a:t>Click to edit Master text styles [Level 1]</a:t>
            </a:r>
          </a:p>
          <a:p>
            <a:pPr lvl="1"/>
            <a:r>
              <a:rPr lang="en-US"/>
              <a:t>Level 2</a:t>
            </a:r>
          </a:p>
          <a:p>
            <a:pPr lvl="2"/>
            <a:r>
              <a:rPr lang="en-US"/>
              <a:t>Level 3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24256" y="6045205"/>
            <a:ext cx="10899648" cy="624042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800" spc="0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Citation</a:t>
            </a:r>
          </a:p>
          <a:p>
            <a:pPr lvl="0"/>
            <a:r>
              <a:rPr lang="en-US"/>
              <a:t>Second line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59266" y="0"/>
            <a:ext cx="11185319" cy="1088136"/>
          </a:xfrm>
          <a:prstGeom prst="rect">
            <a:avLst/>
          </a:prstGeom>
        </p:spPr>
        <p:txBody>
          <a:bodyPr anchor="b" anchorCtr="0"/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lang="en-US" sz="3600" b="0" kern="1200" baseline="0" dirty="0">
                <a:solidFill>
                  <a:schemeClr val="accent5"/>
                </a:solidFill>
                <a:latin typeface="Franklin Gothic Medium" panose="020B0603020102020204" pitchFamily="34" charset="0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Title: Second Title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59267" y="1090426"/>
            <a:ext cx="1118532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278" y="6108342"/>
            <a:ext cx="895351" cy="723900"/>
          </a:xfrm>
          <a:prstGeom prst="rect">
            <a:avLst/>
          </a:prstGeom>
          <a:noFill/>
          <a:ln w="508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</a:lstStyle>
          <a:p>
            <a:fld id="{232F399E-A823-8741-8D87-6A1DD0C00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6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6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340533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7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0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512956" y="413884"/>
            <a:ext cx="75441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1468343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multissectorial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73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>
            <a:extLst>
              <a:ext uri="{FF2B5EF4-FFF2-40B4-BE49-F238E27FC236}">
                <a16:creationId xmlns:a16="http://schemas.microsoft.com/office/drawing/2014/main" id="{F7261CAA-E276-42EB-171E-E006582EA1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77784" y="6254750"/>
            <a:ext cx="365760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1600">
              <a:solidFill>
                <a:schemeClr val="bg1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10A4D7-67C5-0382-B3F4-DB78E912D25F}"/>
              </a:ext>
            </a:extLst>
          </p:cNvPr>
          <p:cNvSpPr/>
          <p:nvPr userDrawn="1"/>
        </p:nvSpPr>
        <p:spPr>
          <a:xfrm>
            <a:off x="0" y="6672263"/>
            <a:ext cx="12192000" cy="203200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2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6" r:id="rId1"/>
    <p:sldLayoutId id="2147484727" r:id="rId2"/>
    <p:sldLayoutId id="2147484728" r:id="rId3"/>
    <p:sldLayoutId id="2147484729" r:id="rId4"/>
    <p:sldLayoutId id="2147484730" r:id="rId5"/>
    <p:sldLayoutId id="2147484731" r:id="rId6"/>
    <p:sldLayoutId id="2147484732" r:id="rId7"/>
    <p:sldLayoutId id="2147484733" r:id="rId8"/>
    <p:sldLayoutId id="2147484734" r:id="rId9"/>
    <p:sldLayoutId id="2147484735" r:id="rId10"/>
    <p:sldLayoutId id="2147484736" r:id="rId11"/>
    <p:sldLayoutId id="2147484737" r:id="rId12"/>
    <p:sldLayoutId id="2147484738" r:id="rId13"/>
    <p:sldLayoutId id="2147484739" r:id="rId14"/>
    <p:sldLayoutId id="2147484740" r:id="rId15"/>
    <p:sldLayoutId id="2147484741" r:id="rId16"/>
    <p:sldLayoutId id="2147484742" r:id="rId17"/>
    <p:sldLayoutId id="2147484743" r:id="rId18"/>
    <p:sldLayoutId id="2147484744" r:id="rId19"/>
    <p:sldLayoutId id="2147484745" r:id="rId20"/>
    <p:sldLayoutId id="2147484746" r:id="rId21"/>
    <p:sldLayoutId id="2147484747" r:id="rId22"/>
    <p:sldLayoutId id="2147484748" r:id="rId23"/>
    <p:sldLayoutId id="2147484749" r:id="rId24"/>
    <p:sldLayoutId id="2147484750" r:id="rId25"/>
    <p:sldLayoutId id="2147484751" r:id="rId26"/>
    <p:sldLayoutId id="2147484752" r:id="rId27"/>
    <p:sldLayoutId id="2147484753" r:id="rId28"/>
    <p:sldLayoutId id="2147484754" r:id="rId29"/>
    <p:sldLayoutId id="2147484755" r:id="rId30"/>
    <p:sldLayoutId id="2147484756" r:id="rId31"/>
    <p:sldLayoutId id="2147484757" r:id="rId32"/>
    <p:sldLayoutId id="2147484698" r:id="rId33"/>
    <p:sldLayoutId id="2147484670" r:id="rId34"/>
    <p:sldLayoutId id="2147484671" r:id="rId35"/>
    <p:sldLayoutId id="2147484673" r:id="rId36"/>
    <p:sldLayoutId id="2147484674" r:id="rId37"/>
    <p:sldLayoutId id="2147484675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518159" y="2110490"/>
            <a:ext cx="7972697" cy="158853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Introdução </a:t>
            </a:r>
            <a:r>
              <a:rPr lang="en-US" altLang="en-US" dirty="0" err="1">
                <a:cs typeface="Times New Roman" panose="02020603050405020304" pitchFamily="18" charset="0"/>
              </a:rPr>
              <a:t>às</a:t>
            </a:r>
            <a:r>
              <a:rPr lang="en-US" altLang="en-US" dirty="0"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cs typeface="Times New Roman" panose="02020603050405020304" pitchFamily="18" charset="0"/>
              </a:rPr>
              <a:t>atividades</a:t>
            </a:r>
            <a:r>
              <a:rPr lang="en-US" altLang="en-US" dirty="0">
                <a:cs typeface="Times New Roman" panose="02020603050405020304" pitchFamily="18" charset="0"/>
              </a:rPr>
              <a:t> do Intervalo de Campo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F3A35-F6EA-FE14-CF4F-8BAE8A5D4C5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Oficina</a:t>
            </a:r>
            <a:r>
              <a:rPr lang="en-US" dirty="0"/>
              <a:t>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lvl="1" indent="-457200">
              <a:buClrTx/>
              <a:buFont typeface="Arial" panose="020B0604020202020204" pitchFamily="34" charset="0"/>
              <a:buChar char="•"/>
            </a:pPr>
            <a:r>
              <a:rPr lang="en-US" sz="2800" dirty="0"/>
              <a:t>Escolha uma das seguintes opções: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/>
              <a:t>Opção 1: Realizar uma investigação do caso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/>
              <a:t>Opção 2: Participar numa investigação de um surto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endParaRPr lang="en-US" dirty="0"/>
          </a:p>
          <a:p>
            <a:pPr marL="514350" lvl="1" indent="-514350"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514350" lvl="1" indent="-51435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11211046" cy="800100"/>
          </a:xfrm>
        </p:spPr>
        <p:txBody>
          <a:bodyPr/>
          <a:lstStyle/>
          <a:p>
            <a:r>
              <a:rPr lang="en-US" dirty="0"/>
              <a:t>Atividade #4: Investigação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surtos</a:t>
            </a:r>
          </a:p>
        </p:txBody>
      </p:sp>
    </p:spTree>
    <p:extLst>
      <p:ext uri="{BB962C8B-B14F-4D97-AF65-F5344CB8AC3E}">
        <p14:creationId xmlns:p14="http://schemas.microsoft.com/office/powerpoint/2010/main" val="1215240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B6D337-8DF5-F539-D429-E8BB37A6A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937567" cy="4639309"/>
          </a:xfrm>
        </p:spPr>
        <p:txBody>
          <a:bodyPr/>
          <a:lstStyle/>
          <a:p>
            <a:r>
              <a:rPr lang="en-US" dirty="0"/>
              <a:t>Conduzir uma investigação de caso</a:t>
            </a:r>
          </a:p>
          <a:p>
            <a:r>
              <a:rPr lang="en-US" dirty="0" err="1"/>
              <a:t>Redigir</a:t>
            </a:r>
            <a:r>
              <a:rPr lang="en-US" dirty="0"/>
              <a:t> um relatório de caso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441F28-AD91-4970-8281-9B7955DE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Atividade #4, Opção 1: Investigar um caso</a:t>
            </a:r>
          </a:p>
        </p:txBody>
      </p:sp>
      <p:graphicFrame>
        <p:nvGraphicFramePr>
          <p:cNvPr id="4" name="Picture Placeholder 7">
            <a:extLst>
              <a:ext uri="{FF2B5EF4-FFF2-40B4-BE49-F238E27FC236}">
                <a16:creationId xmlns:a16="http://schemas.microsoft.com/office/drawing/2014/main" id="{AD00E94D-A764-44B2-A4C0-0B87CE1475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9174240"/>
              </p:ext>
            </p:extLst>
          </p:nvPr>
        </p:nvGraphicFramePr>
        <p:xfrm>
          <a:off x="6299200" y="1413262"/>
          <a:ext cx="5054600" cy="4813100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948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36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Formulário de investigação de casos de cólera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36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/>
                        <a:t>Área: Informações relativas aos doentes e aos laboratórios clínicos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Variáveis/Questões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Respostas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detecção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(dd/mm/aaaa)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detecção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(unidade de saúde ou comunidade)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identificação do doente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Sobrenome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 doente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Nome(s) próprio(s) do doente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Idade (anos)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Sexo (F/M)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pessoas no mesmo agregado familiar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Endereço residencial do doente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Aldeia/Cidade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Bairro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Distrito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Região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País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de início (primeiros sintomas) (dd/mm/aaaa)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67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Sinais e sintomas clínicos 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3630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doente tinha algum fator de risco conhecido para esta doença? (Sim/Não)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28" marR="37828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476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BE1232-A5BC-2A21-77D7-14B6FA86C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394201" cy="4639309"/>
          </a:xfrm>
        </p:spPr>
        <p:txBody>
          <a:bodyPr/>
          <a:lstStyle/>
          <a:p>
            <a:r>
              <a:rPr lang="en-US" dirty="0"/>
              <a:t>Participar numa investigação de um surto</a:t>
            </a:r>
          </a:p>
          <a:p>
            <a:r>
              <a:rPr lang="en-US" dirty="0"/>
              <a:t>Preencher um relatório de investigação de surto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29BDDF-36DC-EA78-8E48-29C9B0F9A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Atividade #4, Opção 2: Investigar o surto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D8DCCDD-9BE5-6E74-3B57-8342009D2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092962"/>
              </p:ext>
            </p:extLst>
          </p:nvPr>
        </p:nvGraphicFramePr>
        <p:xfrm>
          <a:off x="5232401" y="1512511"/>
          <a:ext cx="6426200" cy="4572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426200">
                  <a:extLst>
                    <a:ext uri="{9D8B030D-6E8A-4147-A177-3AD203B41FA5}">
                      <a16:colId xmlns:a16="http://schemas.microsoft.com/office/drawing/2014/main" val="266582222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Relatório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investigação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82154"/>
                  </a:ext>
                </a:extLst>
              </a:tr>
              <a:tr h="105156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Data: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23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Novembro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de 2023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Localização: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Mount Pleasant, Distrito Alfa</a:t>
                      </a:r>
                    </a:p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De: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A. Goodbody, Oficial Médico Distrital, Distrito Alfa; B. Patience, Laboratorista-Chefe, Distrito Alfa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Para: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C. Woodly, Diretor Provincial da Saúde, Província da Gama</a:t>
                      </a:r>
                    </a:p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Objeto: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Confirmação de um surto de cólera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961053"/>
                  </a:ext>
                </a:extLst>
              </a:tr>
              <a:tr h="658342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Introdução: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 cólera é uma doença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diarreica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grave que, se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não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tratada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pode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atingir 50%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letalidade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. A última grande epidemia de cólera na região X ocorreu entre 2007 e 2008, quando mais de 10.000 pessoas morreram. Entre 19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Outubro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de 2023 e 26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Outubro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de 2023, doze (12) casos de diarreia grave deram entrada no Central Hospital em Mount Pleasant. Sete pacientes eram do sexo masculino e cinco do sexo feminino, e as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idades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variavam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entre 3 meses e 59 anos. Este estudo foi realizado para determinar a causa do surto.</a:t>
                      </a:r>
                    </a:p>
                    <a:p>
                      <a:pPr algn="just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Métodos: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Os casos confirmados foram definidos como os indivíduos que apresentavam diarreia e/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ou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vômitos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e um resultado laboratorial positivo para </a:t>
                      </a: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Vibrio cholera 01 </a:t>
                      </a:r>
                      <a:r>
                        <a:rPr lang="en-US" sz="1200" b="0" i="0" dirty="0">
                          <a:solidFill>
                            <a:schemeClr val="tx1"/>
                          </a:solidFill>
                        </a:rPr>
                        <a:t>numa amostra de fezes. A equipe de investigação realizou uma investigação de caso para cada caso confirmado. Além disso, foi realizado um estudo de </a:t>
                      </a:r>
                      <a:r>
                        <a:rPr lang="en-US" sz="1200" b="0" i="0" dirty="0" err="1">
                          <a:solidFill>
                            <a:schemeClr val="tx1"/>
                          </a:solidFill>
                        </a:rPr>
                        <a:t>caso-controle</a:t>
                      </a:r>
                      <a:r>
                        <a:rPr lang="en-US" sz="1200" b="0" i="0" dirty="0">
                          <a:solidFill>
                            <a:schemeClr val="tx1"/>
                          </a:solidFill>
                        </a:rPr>
                        <a:t>, composto pelos 12 casos confirmados e suspeitos e por 24 adultos saudáveis selecionados aleatoriamente na comunidade.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Resultados: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O caso índice apresentou-se no Central Hospital em Mount Pleasant em 19 de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Outubro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de 2023. </a:t>
                      </a:r>
                      <a:r>
                        <a:rPr lang="en-US" sz="1200" b="0" i="0" dirty="0">
                          <a:solidFill>
                            <a:schemeClr val="tx1"/>
                          </a:solidFill>
                        </a:rPr>
                        <a:t>Quatro dos 12 casos com diarreia grave foram confirmados pelo laboratório. O estudo de </a:t>
                      </a:r>
                      <a:r>
                        <a:rPr lang="en-US" sz="1200" b="0" i="0" dirty="0" err="1">
                          <a:solidFill>
                            <a:schemeClr val="tx1"/>
                          </a:solidFill>
                        </a:rPr>
                        <a:t>caso-controle</a:t>
                      </a:r>
                      <a:r>
                        <a:rPr lang="en-US" sz="1200" b="0" i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i="0" dirty="0" err="1">
                          <a:solidFill>
                            <a:schemeClr val="tx1"/>
                          </a:solidFill>
                        </a:rPr>
                        <a:t>identificou</a:t>
                      </a:r>
                      <a:r>
                        <a:rPr lang="en-US" sz="1200" b="0" i="0" dirty="0">
                          <a:solidFill>
                            <a:schemeClr val="tx1"/>
                          </a:solidFill>
                        </a:rPr>
                        <a:t> um restaurante como uma fonte provável.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112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07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57200"/>
            <a:ext cx="11072149" cy="800100"/>
          </a:xfrm>
        </p:spPr>
        <p:txBody>
          <a:bodyPr/>
          <a:lstStyle/>
          <a:p>
            <a:r>
              <a:rPr lang="en-US" dirty="0"/>
              <a:t>Resumo das </a:t>
            </a:r>
            <a:r>
              <a:rPr lang="en-US" dirty="0" err="1"/>
              <a:t>atividades</a:t>
            </a:r>
            <a:r>
              <a:rPr lang="en-US" dirty="0"/>
              <a:t> e </a:t>
            </a:r>
            <a:r>
              <a:rPr lang="en-US" dirty="0" err="1"/>
              <a:t>entregas</a:t>
            </a:r>
            <a:r>
              <a:rPr lang="en-US" dirty="0"/>
              <a:t> concretas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14BC805-8D20-435F-B401-8915E779E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403493"/>
              </p:ext>
            </p:extLst>
          </p:nvPr>
        </p:nvGraphicFramePr>
        <p:xfrm>
          <a:off x="838200" y="1763614"/>
          <a:ext cx="10515600" cy="4205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7900">
                  <a:extLst>
                    <a:ext uri="{9D8B030D-6E8A-4147-A177-3AD203B41FA5}">
                      <a16:colId xmlns:a16="http://schemas.microsoft.com/office/drawing/2014/main" val="1385082623"/>
                    </a:ext>
                  </a:extLst>
                </a:gridCol>
                <a:gridCol w="5727700">
                  <a:extLst>
                    <a:ext uri="{9D8B030D-6E8A-4147-A177-3AD203B41FA5}">
                      <a16:colId xmlns:a16="http://schemas.microsoft.com/office/drawing/2014/main" val="3239193661"/>
                    </a:ext>
                  </a:extLst>
                </a:gridCol>
              </a:tblGrid>
              <a:tr h="537309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Atividade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Produto(s) a entregar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881966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Continuar</a:t>
                      </a:r>
                      <a:r>
                        <a:rPr lang="en-US" sz="20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20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análise</a:t>
                      </a:r>
                      <a:r>
                        <a:rPr lang="en-US" sz="20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 resumir os dados de vigilância semanais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relatório semanal de síntese de vigilância (12 semanas de dados)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01351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Calcular a atualidade e a conclusão dos relatórios de vigilância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tabela de prazos e conclusão dos relatórios de vigilância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683726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Analisar um problema de qualidade de vigilância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diagrama de espinha de peixe (ou equivalente)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ficha de trabalho de análise de problemas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6432944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Conduzir uma investigação de caso </a:t>
                      </a:r>
                      <a:r>
                        <a:rPr lang="en-US" sz="2000" u="sng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</a:t>
                      </a:r>
                      <a:b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Participar na investigação de um surto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relatório de investigação de caso OU </a:t>
                      </a:r>
                      <a:b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relatório de investigação de surto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422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3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Conteúdo da </a:t>
            </a:r>
            <a:r>
              <a:rPr lang="en-US" dirty="0" err="1"/>
              <a:t>apresentação</a:t>
            </a:r>
            <a:r>
              <a:rPr lang="en-US" dirty="0"/>
              <a:t> da </a:t>
            </a:r>
            <a:r>
              <a:rPr lang="en-US" dirty="0" err="1"/>
              <a:t>Oficina</a:t>
            </a:r>
            <a:r>
              <a:rPr lang="en-US" dirty="0"/>
              <a:t> 3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14BC805-8D20-435F-B401-8915E779E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915644"/>
              </p:ext>
            </p:extLst>
          </p:nvPr>
        </p:nvGraphicFramePr>
        <p:xfrm>
          <a:off x="685800" y="1452236"/>
          <a:ext cx="108204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2235">
                  <a:extLst>
                    <a:ext uri="{9D8B030D-6E8A-4147-A177-3AD203B41FA5}">
                      <a16:colId xmlns:a16="http://schemas.microsoft.com/office/drawing/2014/main" val="1385082623"/>
                    </a:ext>
                  </a:extLst>
                </a:gridCol>
                <a:gridCol w="7108165">
                  <a:extLst>
                    <a:ext uri="{9D8B030D-6E8A-4147-A177-3AD203B41FA5}">
                      <a16:colId xmlns:a16="http://schemas.microsoft.com/office/drawing/2014/main" val="3239193661"/>
                    </a:ext>
                  </a:extLst>
                </a:gridCol>
              </a:tblGrid>
              <a:tr h="354429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Atividade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Conteúdo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881966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Continuar</a:t>
                      </a:r>
                      <a:r>
                        <a:rPr lang="en-US" sz="18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análise</a:t>
                      </a:r>
                      <a:r>
                        <a:rPr lang="en-US" sz="18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resumir</a:t>
                      </a:r>
                      <a:r>
                        <a:rPr lang="en-US" sz="18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</a:t>
                      </a:r>
                      <a:r>
                        <a:rPr lang="en-US" sz="18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dados de </a:t>
                      </a: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vigilância</a:t>
                      </a:r>
                      <a:r>
                        <a:rPr lang="en-US" sz="1800" b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semanais</a:t>
                      </a:r>
                      <a:endParaRPr lang="en-US" sz="1800" b="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Todos os casos suspeitos ou confirmados de doenças de </a:t>
                      </a:r>
                      <a:r>
                        <a:rPr lang="en-US" sz="18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notificação</a:t>
                      </a: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imediata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Duas figuras, acompanhadas de uma breve descrição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Principais recomendações de ação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01351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Calcular a atualidade e a conclusão dos relatórios de vigilância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Quadro que mostra a atualidade dos relatórios por estabelecimento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Destacar as instalações com bom ou mau desempenho e explicar as razões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683726"/>
                  </a:ext>
                </a:extLst>
              </a:tr>
              <a:tr h="3406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Analisar um problema de qualidade de vigilância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Diagrama de espinha de peixe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6432944"/>
                  </a:ext>
                </a:extLst>
              </a:tr>
              <a:tr h="917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Conduzir uma investigação de caso </a:t>
                      </a:r>
                      <a:r>
                        <a:rPr lang="en-US" sz="1800" u="sng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</a:t>
                      </a:r>
                      <a:b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Participar na investigação de </a:t>
                      </a:r>
                      <a:b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 surto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 histórico do caso/surto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Definições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caso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 seu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papel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atividades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que fez para a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investigação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Resumo descritivo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Origem do surto (se identificada)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Ação de saúde pública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422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422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4639309"/>
          </a:xfrm>
        </p:spPr>
        <p:txBody>
          <a:bodyPr/>
          <a:lstStyle/>
          <a:p>
            <a:r>
              <a:rPr lang="en-US" dirty="0"/>
              <a:t>Os mentores prestam apoio/orientação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atividades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resultados</a:t>
            </a:r>
          </a:p>
          <a:p>
            <a:r>
              <a:rPr lang="en-US" dirty="0"/>
              <a:t>Espera-se que os mentores</a:t>
            </a:r>
          </a:p>
          <a:p>
            <a:pPr lvl="1"/>
            <a:r>
              <a:rPr lang="en-US" dirty="0" err="1"/>
              <a:t>Monitorem</a:t>
            </a:r>
            <a:r>
              <a:rPr lang="en-US" dirty="0"/>
              <a:t> o progresso do </a:t>
            </a:r>
            <a:r>
              <a:rPr lang="en-US" dirty="0" err="1"/>
              <a:t>aluno</a:t>
            </a:r>
            <a:endParaRPr lang="en-US" dirty="0"/>
          </a:p>
          <a:p>
            <a:pPr lvl="1"/>
            <a:r>
              <a:rPr lang="en-US" dirty="0" err="1"/>
              <a:t>Comuniquem</a:t>
            </a:r>
            <a:r>
              <a:rPr lang="en-US" dirty="0"/>
              <a:t>-se com o </a:t>
            </a:r>
            <a:r>
              <a:rPr lang="en-US" dirty="0" err="1"/>
              <a:t>aluno</a:t>
            </a:r>
            <a:r>
              <a:rPr lang="en-US" dirty="0"/>
              <a:t> por telefone ou </a:t>
            </a:r>
            <a:r>
              <a:rPr lang="en-US" dirty="0" err="1"/>
              <a:t>correio</a:t>
            </a:r>
            <a:r>
              <a:rPr lang="en-US" dirty="0"/>
              <a:t> </a:t>
            </a:r>
            <a:r>
              <a:rPr lang="en-US" dirty="0" err="1"/>
              <a:t>eletrônico</a:t>
            </a:r>
            <a:r>
              <a:rPr lang="en-US" dirty="0"/>
              <a:t> pelo menos uma vez por semana</a:t>
            </a:r>
          </a:p>
          <a:p>
            <a:pPr lvl="1"/>
            <a:r>
              <a:rPr lang="en-US" dirty="0" err="1"/>
              <a:t>Facilitem</a:t>
            </a:r>
            <a:r>
              <a:rPr lang="en-US" dirty="0"/>
              <a:t> o </a:t>
            </a:r>
            <a:r>
              <a:rPr lang="en-US" dirty="0" err="1"/>
              <a:t>envolvimento</a:t>
            </a:r>
            <a:r>
              <a:rPr lang="en-US" dirty="0"/>
              <a:t> </a:t>
            </a:r>
            <a:r>
              <a:rPr lang="en-US" dirty="0" err="1"/>
              <a:t>multissetorial</a:t>
            </a:r>
            <a:r>
              <a:rPr lang="en-US" dirty="0"/>
              <a:t> através da sensibilização de outros </a:t>
            </a:r>
            <a:r>
              <a:rPr lang="en-US" dirty="0" err="1"/>
              <a:t>setores</a:t>
            </a:r>
            <a:r>
              <a:rPr lang="en-US" dirty="0"/>
              <a:t> e parceiros relevantes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Orientação e apoio técnico</a:t>
            </a:r>
          </a:p>
        </p:txBody>
      </p:sp>
    </p:spTree>
    <p:extLst>
      <p:ext uri="{BB962C8B-B14F-4D97-AF65-F5344CB8AC3E}">
        <p14:creationId xmlns:p14="http://schemas.microsoft.com/office/powerpoint/2010/main" val="419840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603ACF-4CB5-9C73-B080-EA03221E9C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Este </a:t>
            </a:r>
            <a:r>
              <a:rPr lang="en-US" dirty="0" err="1"/>
              <a:t>guia</a:t>
            </a:r>
            <a:r>
              <a:rPr lang="en-US" dirty="0"/>
              <a:t> </a:t>
            </a:r>
            <a:r>
              <a:rPr lang="en-US" dirty="0" err="1"/>
              <a:t>vai</a:t>
            </a:r>
            <a:r>
              <a:rPr lang="en-US" dirty="0"/>
              <a:t> </a:t>
            </a:r>
            <a:r>
              <a:rPr lang="en-US" dirty="0" err="1"/>
              <a:t>ajudar</a:t>
            </a:r>
            <a:r>
              <a:rPr lang="en-US" dirty="0"/>
              <a:t> a:</a:t>
            </a:r>
          </a:p>
          <a:p>
            <a:pPr lvl="1"/>
            <a:r>
              <a:rPr lang="en-US" dirty="0" err="1"/>
              <a:t>Realizar</a:t>
            </a:r>
            <a:r>
              <a:rPr lang="en-US" dirty="0"/>
              <a:t> </a:t>
            </a:r>
            <a:r>
              <a:rPr lang="en-US" dirty="0" err="1"/>
              <a:t>atividades</a:t>
            </a:r>
            <a:r>
              <a:rPr lang="en-US" dirty="0"/>
              <a:t> de campo</a:t>
            </a:r>
          </a:p>
          <a:p>
            <a:pPr lvl="1"/>
            <a:r>
              <a:rPr lang="en-US" dirty="0" err="1"/>
              <a:t>Preparar</a:t>
            </a:r>
            <a:r>
              <a:rPr lang="en-US" dirty="0"/>
              <a:t>-se para a </a:t>
            </a:r>
            <a:r>
              <a:rPr lang="en-US" dirty="0" err="1"/>
              <a:t>Oficina</a:t>
            </a:r>
            <a:r>
              <a:rPr lang="en-US" dirty="0"/>
              <a:t> 3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839994" cy="800100"/>
          </a:xfrm>
        </p:spPr>
        <p:txBody>
          <a:bodyPr/>
          <a:lstStyle/>
          <a:p>
            <a:r>
              <a:rPr lang="pt-BR" b="1" dirty="0"/>
              <a:t>Intervalo de campo 2 Diretrizes de entrega</a:t>
            </a:r>
            <a:endParaRPr lang="pt-B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ACC6A2-1D95-D113-94FE-C6C444A4E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176" y="1661626"/>
            <a:ext cx="3016405" cy="42737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71730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lvl="1" indent="-457200">
              <a:buClrTx/>
              <a:buAutoNum type="arabicPeriod"/>
            </a:pPr>
            <a:r>
              <a:rPr lang="en-US" sz="2800" dirty="0"/>
              <a:t>Continuar a analisar e a resumir os dados de </a:t>
            </a:r>
            <a:br>
              <a:rPr lang="en-US" sz="2800" dirty="0"/>
            </a:br>
            <a:r>
              <a:rPr lang="en-US" sz="2800" dirty="0" err="1"/>
              <a:t>vigilância</a:t>
            </a:r>
            <a:r>
              <a:rPr lang="en-US" sz="2800" dirty="0"/>
              <a:t> semanais</a:t>
            </a:r>
          </a:p>
          <a:p>
            <a:pPr marL="457200" lvl="1" indent="-457200">
              <a:buClrTx/>
              <a:buAutoNum type="arabicPeriod"/>
            </a:pPr>
            <a:r>
              <a:rPr lang="en-US" sz="2800" dirty="0"/>
              <a:t>Calcular a atualidade e a conclusão dos </a:t>
            </a:r>
            <a:r>
              <a:rPr lang="en-US" sz="2800" dirty="0" err="1"/>
              <a:t>relatórios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de vigilância</a:t>
            </a:r>
          </a:p>
          <a:p>
            <a:pPr marL="457200" lvl="1" indent="-457200">
              <a:buClrTx/>
              <a:buAutoNum type="arabicPeriod"/>
            </a:pPr>
            <a:r>
              <a:rPr lang="en-US" sz="2800" dirty="0"/>
              <a:t>Analisar um problema de qualidade de vigilância</a:t>
            </a:r>
          </a:p>
          <a:p>
            <a:pPr marL="457200" lvl="1" indent="-457200">
              <a:buClrTx/>
              <a:buAutoNum type="arabicPeriod"/>
            </a:pPr>
            <a:r>
              <a:rPr lang="en-US" sz="2800" dirty="0"/>
              <a:t>Conduzir uma investigação de </a:t>
            </a:r>
            <a:r>
              <a:rPr lang="en-US" sz="2800" dirty="0" err="1"/>
              <a:t>caso</a:t>
            </a:r>
            <a:r>
              <a:rPr lang="en-US" sz="2800" dirty="0"/>
              <a:t> </a:t>
            </a:r>
            <a:r>
              <a:rPr lang="en-US" sz="2800" u="sng" dirty="0"/>
              <a:t>OU</a:t>
            </a:r>
            <a:r>
              <a:rPr lang="en-US" sz="2800" dirty="0"/>
              <a:t> </a:t>
            </a:r>
            <a:r>
              <a:rPr lang="en-US" sz="2800" dirty="0" err="1"/>
              <a:t>Participar</a:t>
            </a:r>
            <a:r>
              <a:rPr lang="en-US" sz="2800" dirty="0"/>
              <a:t> da investigação de um surto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Atividades</a:t>
            </a:r>
            <a:r>
              <a:rPr lang="en-US" dirty="0"/>
              <a:t> do intervalo de campo 2</a:t>
            </a:r>
          </a:p>
        </p:txBody>
      </p:sp>
    </p:spTree>
    <p:extLst>
      <p:ext uri="{BB962C8B-B14F-4D97-AF65-F5344CB8AC3E}">
        <p14:creationId xmlns:p14="http://schemas.microsoft.com/office/powerpoint/2010/main" val="345653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23317-77C9-8B2F-A9EF-FA7699BFA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Atividade #1: </a:t>
            </a:r>
            <a:r>
              <a:rPr lang="en-US" dirty="0" err="1"/>
              <a:t>Revisão</a:t>
            </a:r>
            <a:r>
              <a:rPr lang="en-US" dirty="0"/>
              <a:t> do </a:t>
            </a:r>
            <a:r>
              <a:rPr lang="en-US" dirty="0" err="1"/>
              <a:t>relatório</a:t>
            </a:r>
            <a:r>
              <a:rPr lang="en-US" dirty="0"/>
              <a:t> </a:t>
            </a:r>
            <a:r>
              <a:rPr lang="en-US" dirty="0" err="1"/>
              <a:t>semanal</a:t>
            </a:r>
            <a:r>
              <a:rPr lang="en-US" dirty="0"/>
              <a:t> dos dados de vigilância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sz="2600" dirty="0"/>
              <a:t>Analisar 12 semanas de dados</a:t>
            </a:r>
          </a:p>
          <a:p>
            <a:pPr algn="just"/>
            <a:r>
              <a:rPr lang="en-US" sz="2600" dirty="0"/>
              <a:t>Registaram-se casos de doenças inesperadas ou de doenças de importância para a saúde pública?</a:t>
            </a:r>
          </a:p>
          <a:p>
            <a:pPr algn="just"/>
            <a:r>
              <a:rPr lang="en-US" sz="2600" dirty="0"/>
              <a:t>Quais </a:t>
            </a:r>
            <a:r>
              <a:rPr lang="en-US" sz="2600" dirty="0" err="1"/>
              <a:t>doenças</a:t>
            </a:r>
            <a:r>
              <a:rPr lang="en-US" sz="2600" dirty="0"/>
              <a:t> </a:t>
            </a:r>
            <a:r>
              <a:rPr lang="en-US" sz="2600" dirty="0" err="1"/>
              <a:t>estão</a:t>
            </a:r>
            <a:r>
              <a:rPr lang="en-US" sz="2600" dirty="0"/>
              <a:t> </a:t>
            </a:r>
            <a:r>
              <a:rPr lang="en-US" sz="2600" dirty="0" err="1"/>
              <a:t>aumentando</a:t>
            </a:r>
            <a:r>
              <a:rPr lang="en-US" sz="2600" dirty="0"/>
              <a:t>?</a:t>
            </a:r>
          </a:p>
          <a:p>
            <a:pPr algn="just">
              <a:spcBef>
                <a:spcPts val="0"/>
              </a:spcBef>
            </a:pPr>
            <a:r>
              <a:rPr lang="en-US" sz="2600" dirty="0"/>
              <a:t>Qual é a trajetória dos surtos em curso? </a:t>
            </a:r>
          </a:p>
          <a:p>
            <a:pPr lvl="1" algn="just">
              <a:spcBef>
                <a:spcPts val="0"/>
              </a:spcBef>
            </a:pPr>
            <a:r>
              <a:rPr lang="en-US" sz="2200" dirty="0"/>
              <a:t>O número de casos </a:t>
            </a:r>
            <a:r>
              <a:rPr lang="en-US" sz="2200" dirty="0" err="1"/>
              <a:t>está</a:t>
            </a:r>
            <a:r>
              <a:rPr lang="en-US" sz="2200" dirty="0"/>
              <a:t> </a:t>
            </a:r>
            <a:r>
              <a:rPr lang="en-US" sz="2200" dirty="0" err="1"/>
              <a:t>aumentando</a:t>
            </a:r>
            <a:r>
              <a:rPr lang="en-US" sz="2200" dirty="0"/>
              <a:t> ou o surto está controlado?</a:t>
            </a:r>
          </a:p>
          <a:p>
            <a:pPr algn="just"/>
            <a:r>
              <a:rPr lang="en-US" sz="2600" dirty="0"/>
              <a:t>Há </a:t>
            </a:r>
            <a:r>
              <a:rPr lang="en-US" sz="2600" dirty="0" err="1"/>
              <a:t>alguma</a:t>
            </a:r>
            <a:r>
              <a:rPr lang="en-US" sz="2600" dirty="0"/>
              <a:t> </a:t>
            </a:r>
            <a:r>
              <a:rPr lang="en-US" sz="2600" dirty="0" err="1"/>
              <a:t>unidade</a:t>
            </a:r>
            <a:r>
              <a:rPr lang="en-US" sz="2600" dirty="0"/>
              <a:t> que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apresenta</a:t>
            </a:r>
            <a:r>
              <a:rPr lang="en-US" sz="2600" dirty="0"/>
              <a:t> relatórios?</a:t>
            </a:r>
          </a:p>
        </p:txBody>
      </p:sp>
    </p:spTree>
    <p:extLst>
      <p:ext uri="{BB962C8B-B14F-4D97-AF65-F5344CB8AC3E}">
        <p14:creationId xmlns:p14="http://schemas.microsoft.com/office/powerpoint/2010/main" val="141754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Utilizar 12 semanas de dados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623537-BBA7-190B-A37D-DCC5F0FEB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03460"/>
            <a:ext cx="5824640" cy="28059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54D445-2384-8244-508A-AB8FE388E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51" y="3067803"/>
            <a:ext cx="5926849" cy="33329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E6D472-535B-4C8E-7794-BA8F23768755}"/>
              </a:ext>
            </a:extLst>
          </p:cNvPr>
          <p:cNvSpPr txBox="1"/>
          <p:nvPr/>
        </p:nvSpPr>
        <p:spPr>
          <a:xfrm>
            <a:off x="169151" y="3067803"/>
            <a:ext cx="55654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200" b="1" dirty="0"/>
              <a:t>Figura 1: Incidência de sarampo, por estado de sobrevivência e semana — Distrito A, semanas 1 a 20,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97470-0D77-7492-1DAE-02E6D99BD086}"/>
              </a:ext>
            </a:extLst>
          </p:cNvPr>
          <p:cNvSpPr txBox="1"/>
          <p:nvPr/>
        </p:nvSpPr>
        <p:spPr>
          <a:xfrm>
            <a:off x="6204856" y="1455712"/>
            <a:ext cx="539496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100" b="1" dirty="0"/>
              <a:t>Figura 2: Incidência de gripe, por semana — Aldeia B, semanas 1 a 20,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A37FA-5F23-CE5B-2725-15103D351A1E}"/>
              </a:ext>
            </a:extLst>
          </p:cNvPr>
          <p:cNvSpPr txBox="1"/>
          <p:nvPr/>
        </p:nvSpPr>
        <p:spPr>
          <a:xfrm>
            <a:off x="8177349" y="3853543"/>
            <a:ext cx="21684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100" dirty="0"/>
              <a:t>Semana da Epidemiologia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16C55B-192B-A028-1020-0D814ADB79FF}"/>
              </a:ext>
            </a:extLst>
          </p:cNvPr>
          <p:cNvSpPr txBox="1"/>
          <p:nvPr/>
        </p:nvSpPr>
        <p:spPr>
          <a:xfrm>
            <a:off x="2307772" y="5952309"/>
            <a:ext cx="21684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100" dirty="0"/>
              <a:t>Semana da Epidemiologia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3748C7-78E8-F9C3-F24E-1CF6340F3BD7}"/>
              </a:ext>
            </a:extLst>
          </p:cNvPr>
          <p:cNvSpPr txBox="1"/>
          <p:nvPr/>
        </p:nvSpPr>
        <p:spPr>
          <a:xfrm rot="16200000">
            <a:off x="-280146" y="4405049"/>
            <a:ext cx="1410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b="1" dirty="0"/>
              <a:t># Casos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D38E30-FEAB-C9BA-BD8D-6447DC90033A}"/>
              </a:ext>
            </a:extLst>
          </p:cNvPr>
          <p:cNvSpPr txBox="1"/>
          <p:nvPr/>
        </p:nvSpPr>
        <p:spPr>
          <a:xfrm rot="16200000">
            <a:off x="5653350" y="2569717"/>
            <a:ext cx="1410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b="1" dirty="0"/>
              <a:t># Casos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D21390-8555-1F17-F6E7-8A90D780FFD1}"/>
              </a:ext>
            </a:extLst>
          </p:cNvPr>
          <p:cNvSpPr txBox="1"/>
          <p:nvPr/>
        </p:nvSpPr>
        <p:spPr>
          <a:xfrm>
            <a:off x="3657599" y="3775165"/>
            <a:ext cx="940525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50" dirty="0"/>
              <a:t>Morreu</a:t>
            </a:r>
          </a:p>
          <a:p>
            <a:br>
              <a:rPr lang="pt-BR" sz="1050" dirty="0"/>
            </a:br>
            <a:r>
              <a:rPr lang="pt-BR" sz="1050" dirty="0"/>
              <a:t>Sobreviveu</a:t>
            </a:r>
          </a:p>
        </p:txBody>
      </p:sp>
    </p:spTree>
    <p:extLst>
      <p:ext uri="{BB962C8B-B14F-4D97-AF65-F5344CB8AC3E}">
        <p14:creationId xmlns:p14="http://schemas.microsoft.com/office/powerpoint/2010/main" val="675352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Atividade #2: Atualidade e conclusão dos relatórios de vigilância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lvl="1" indent="-457200" algn="just">
              <a:buClrTx/>
              <a:buFont typeface="Arial" panose="020B0604020202020204" pitchFamily="34" charset="0"/>
              <a:buChar char="•"/>
            </a:pPr>
            <a:r>
              <a:rPr lang="en-US" sz="2800" dirty="0"/>
              <a:t>Crie uma tabela que mostre o estado dos relatórios de cada </a:t>
            </a:r>
            <a:r>
              <a:rPr lang="en-US" sz="2800" dirty="0" err="1"/>
              <a:t>estabelecimento</a:t>
            </a:r>
            <a:r>
              <a:rPr lang="en-US" sz="2800" dirty="0"/>
              <a:t> no </a:t>
            </a:r>
            <a:r>
              <a:rPr lang="en-US" sz="2800" dirty="0" err="1"/>
              <a:t>seu</a:t>
            </a:r>
            <a:r>
              <a:rPr lang="en-US" sz="2800" dirty="0"/>
              <a:t> </a:t>
            </a:r>
            <a:r>
              <a:rPr lang="en-US" sz="2800" dirty="0" err="1"/>
              <a:t>território</a:t>
            </a:r>
            <a:r>
              <a:rPr lang="en-US" sz="2800" dirty="0"/>
              <a:t> </a:t>
            </a:r>
            <a:r>
              <a:rPr lang="en-US" sz="2800" dirty="0" err="1"/>
              <a:t>desde</a:t>
            </a:r>
            <a:r>
              <a:rPr lang="en-US" sz="2800" dirty="0"/>
              <a:t> o momento em que iniciou o FETP Frontline </a:t>
            </a:r>
            <a:r>
              <a:rPr lang="en-US" sz="2800" dirty="0" err="1"/>
              <a:t>até</a:t>
            </a:r>
            <a:r>
              <a:rPr lang="en-US" sz="2800" dirty="0"/>
              <a:t> a última semana de </a:t>
            </a:r>
            <a:r>
              <a:rPr lang="en-US" sz="2800" dirty="0" err="1"/>
              <a:t>intervalo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de campo</a:t>
            </a:r>
          </a:p>
          <a:p>
            <a:pPr marL="457200" lvl="1" indent="-457200" algn="just">
              <a:buClrTx/>
              <a:buFont typeface="Arial" panose="020B0604020202020204" pitchFamily="34" charset="0"/>
              <a:buChar char="•"/>
            </a:pPr>
            <a:r>
              <a:rPr lang="en-US" sz="2800" dirty="0"/>
              <a:t>Se existirem dados disponíveis, </a:t>
            </a:r>
            <a:r>
              <a:rPr lang="en-US" sz="2800" dirty="0" err="1"/>
              <a:t>pode</a:t>
            </a:r>
            <a:r>
              <a:rPr lang="en-US" sz="2800" dirty="0"/>
              <a:t> </a:t>
            </a:r>
            <a:r>
              <a:rPr lang="en-US" sz="2800" dirty="0" err="1"/>
              <a:t>voltar</a:t>
            </a:r>
            <a:r>
              <a:rPr lang="en-US" sz="2800" dirty="0"/>
              <a:t> até um mês antes de iniciar o Frontline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65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DEA16C-5AA6-CFC0-D9F2-8C9D29AB2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Modelo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D54E652-5D65-E024-8217-1FF591523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710641"/>
              </p:ext>
            </p:extLst>
          </p:nvPr>
        </p:nvGraphicFramePr>
        <p:xfrm>
          <a:off x="1246731" y="2241074"/>
          <a:ext cx="9698537" cy="2926080"/>
        </p:xfrm>
        <a:graphic>
          <a:graphicData uri="http://schemas.openxmlformats.org/drawingml/2006/table">
            <a:tbl>
              <a:tblPr bandRow="1"/>
              <a:tblGrid>
                <a:gridCol w="2170748">
                  <a:extLst>
                    <a:ext uri="{9D8B030D-6E8A-4147-A177-3AD203B41FA5}">
                      <a16:colId xmlns:a16="http://schemas.microsoft.com/office/drawing/2014/main" val="1374034943"/>
                    </a:ext>
                  </a:extLst>
                </a:gridCol>
                <a:gridCol w="697933">
                  <a:extLst>
                    <a:ext uri="{9D8B030D-6E8A-4147-A177-3AD203B41FA5}">
                      <a16:colId xmlns:a16="http://schemas.microsoft.com/office/drawing/2014/main" val="4013799466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2451942270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3039614671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2035228460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788507805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2757804288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1592295000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3655933861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1167756386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1007236906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403089414"/>
                    </a:ext>
                  </a:extLst>
                </a:gridCol>
                <a:gridCol w="620896">
                  <a:extLst>
                    <a:ext uri="{9D8B030D-6E8A-4147-A177-3AD203B41FA5}">
                      <a16:colId xmlns:a16="http://schemas.microsoft.com/office/drawing/2014/main" val="3001948324"/>
                    </a:ext>
                  </a:extLst>
                </a:gridCol>
              </a:tblGrid>
              <a:tr h="1932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Semana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073598"/>
                  </a:ext>
                </a:extLst>
              </a:tr>
              <a:tr h="7087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Nome da </a:t>
                      </a:r>
                      <a:r>
                        <a:rPr lang="en-US" sz="2400" b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unidade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036935"/>
                  </a:ext>
                </a:extLst>
              </a:tr>
              <a:tr h="3543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406322"/>
                  </a:ext>
                </a:extLst>
              </a:tr>
              <a:tr h="3543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82913"/>
                  </a:ext>
                </a:extLst>
              </a:tr>
              <a:tr h="3543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706329"/>
                  </a:ext>
                </a:extLst>
              </a:tr>
              <a:tr h="3543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112537"/>
                  </a:ext>
                </a:extLst>
              </a:tr>
              <a:tr h="3543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394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242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64BCF-E5D3-4B0A-BD76-1153BC560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Atividade #3: Qualidade da </a:t>
            </a:r>
            <a:r>
              <a:rPr lang="en-US" dirty="0" err="1"/>
              <a:t>vigilância</a:t>
            </a:r>
            <a:r>
              <a:rPr lang="en-US" dirty="0"/>
              <a:t> - </a:t>
            </a:r>
            <a:r>
              <a:rPr lang="en-US" dirty="0" err="1"/>
              <a:t>Análise</a:t>
            </a:r>
            <a:r>
              <a:rPr lang="en-US" dirty="0"/>
              <a:t> do problema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8772C-2F56-4D65-AAEE-B0729F349C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Selecionar um problema de qualidade dos dados de vigilância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Conduzir uma reunião para debater as causas potenciais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Agrupar as causas em categorias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Criar o diagrama de espinha de peixe (ver exemplo no </a:t>
            </a:r>
            <a:r>
              <a:rPr lang="en-US" dirty="0" err="1"/>
              <a:t>próximo</a:t>
            </a:r>
            <a:r>
              <a:rPr lang="en-US" dirty="0"/>
              <a:t> slide)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Classificar as causas como Totalmente, Parcialmente ou Não estão sob </a:t>
            </a:r>
            <a:r>
              <a:rPr lang="en-US" dirty="0" err="1"/>
              <a:t>controle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Identificar a causa crítica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Tempestade</a:t>
            </a:r>
            <a:r>
              <a:rPr lang="en-US" dirty="0"/>
              <a:t> de ideias para abordar a causa crítica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Preencher a ficha de trabalho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5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C6D53F-330D-B074-AA81-C928D000F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Exemplo de diagrama espinha-de-peixe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A8F167A-AFB3-387B-67AF-42922686C4EA}"/>
              </a:ext>
            </a:extLst>
          </p:cNvPr>
          <p:cNvGrpSpPr/>
          <p:nvPr/>
        </p:nvGrpSpPr>
        <p:grpSpPr>
          <a:xfrm>
            <a:off x="1886196" y="2914820"/>
            <a:ext cx="8702437" cy="1945810"/>
            <a:chOff x="1615044" y="4631377"/>
            <a:chExt cx="8702437" cy="194581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01A713B-E8A9-2F38-EAF9-D917438D5E1E}"/>
                </a:ext>
              </a:extLst>
            </p:cNvPr>
            <p:cNvSpPr/>
            <p:nvPr/>
          </p:nvSpPr>
          <p:spPr>
            <a:xfrm>
              <a:off x="8645238" y="5058888"/>
              <a:ext cx="1672243" cy="1094904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Declaração do problema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2D2271F-DA14-E279-93D6-6FD0CD8FBFD9}"/>
                </a:ext>
              </a:extLst>
            </p:cNvPr>
            <p:cNvSpPr/>
            <p:nvPr/>
          </p:nvSpPr>
          <p:spPr>
            <a:xfrm>
              <a:off x="1615044" y="4631377"/>
              <a:ext cx="1701041" cy="54924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24E9265-54A6-920F-0845-1EA23F8F25F0}"/>
                </a:ext>
              </a:extLst>
            </p:cNvPr>
            <p:cNvSpPr/>
            <p:nvPr/>
          </p:nvSpPr>
          <p:spPr>
            <a:xfrm>
              <a:off x="1615044" y="6027950"/>
              <a:ext cx="1710447" cy="54923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1730C82-744B-0BFA-73F3-D38D4815948E}"/>
                </a:ext>
              </a:extLst>
            </p:cNvPr>
            <p:cNvSpPr/>
            <p:nvPr/>
          </p:nvSpPr>
          <p:spPr>
            <a:xfrm>
              <a:off x="4058493" y="4631377"/>
              <a:ext cx="1689153" cy="57101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1EEBDB9-776E-0759-03D4-6F816A9C2EC4}"/>
                </a:ext>
              </a:extLst>
            </p:cNvPr>
            <p:cNvSpPr/>
            <p:nvPr/>
          </p:nvSpPr>
          <p:spPr>
            <a:xfrm>
              <a:off x="3915645" y="6027950"/>
              <a:ext cx="1698516" cy="549233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A1F75A0-56A9-BCDB-37CC-883B40508CA0}"/>
                </a:ext>
              </a:extLst>
            </p:cNvPr>
            <p:cNvSpPr/>
            <p:nvPr/>
          </p:nvSpPr>
          <p:spPr>
            <a:xfrm>
              <a:off x="6347163" y="4631377"/>
              <a:ext cx="1714215" cy="57101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89D7FAE-1008-3FC6-3793-59E8E59A8FCB}"/>
                </a:ext>
              </a:extLst>
            </p:cNvPr>
            <p:cNvSpPr/>
            <p:nvPr/>
          </p:nvSpPr>
          <p:spPr>
            <a:xfrm>
              <a:off x="6347162" y="6027950"/>
              <a:ext cx="1672243" cy="549231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Categoria de causa principal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03F0E87-FEA5-AE2A-BC68-F52C7F62B87F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743199" y="5606340"/>
              <a:ext cx="590203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CE2451B-28F3-13D1-850A-029C2D162E6B}"/>
                </a:ext>
              </a:extLst>
            </p:cNvPr>
            <p:cNvCxnSpPr>
              <a:cxnSpLocks/>
            </p:cNvCxnSpPr>
            <p:nvPr/>
          </p:nvCxnSpPr>
          <p:spPr>
            <a:xfrm>
              <a:off x="2410689" y="5180629"/>
              <a:ext cx="332510" cy="42571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AEAF7FA-27F6-B68F-C6A2-578D18AE1576}"/>
                </a:ext>
              </a:extLst>
            </p:cNvPr>
            <p:cNvCxnSpPr>
              <a:cxnSpLocks/>
            </p:cNvCxnSpPr>
            <p:nvPr/>
          </p:nvCxnSpPr>
          <p:spPr>
            <a:xfrm>
              <a:off x="4831276" y="5202401"/>
              <a:ext cx="332510" cy="42571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A911C9A-6B69-08F1-A469-7C129D4B4D02}"/>
                </a:ext>
              </a:extLst>
            </p:cNvPr>
            <p:cNvCxnSpPr>
              <a:cxnSpLocks/>
            </p:cNvCxnSpPr>
            <p:nvPr/>
          </p:nvCxnSpPr>
          <p:spPr>
            <a:xfrm>
              <a:off x="7030187" y="5180629"/>
              <a:ext cx="332510" cy="42571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0269512-E1E6-7A23-CC7E-CF817E337D4B}"/>
                </a:ext>
              </a:extLst>
            </p:cNvPr>
            <p:cNvCxnSpPr/>
            <p:nvPr/>
          </p:nvCxnSpPr>
          <p:spPr>
            <a:xfrm flipV="1">
              <a:off x="3113857" y="5640148"/>
              <a:ext cx="356260" cy="39983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7737DCC-62AB-006B-93FE-D7BE6447B207}"/>
                </a:ext>
              </a:extLst>
            </p:cNvPr>
            <p:cNvCxnSpPr/>
            <p:nvPr/>
          </p:nvCxnSpPr>
          <p:spPr>
            <a:xfrm flipV="1">
              <a:off x="5566631" y="5653389"/>
              <a:ext cx="356260" cy="39983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5E0E112-0853-52CC-1938-C695C7F83CC5}"/>
                </a:ext>
              </a:extLst>
            </p:cNvPr>
            <p:cNvCxnSpPr/>
            <p:nvPr/>
          </p:nvCxnSpPr>
          <p:spPr>
            <a:xfrm flipV="1">
              <a:off x="7843451" y="5653389"/>
              <a:ext cx="356260" cy="39983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146615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SharedWithUsers xmlns="cd03f174-a395-49eb-8ee9-8d943e22f40d">
      <UserInfo>
        <DisplayName>Quick, Linda (CDC/DDPHSIS/CGH/DGHP)</DisplayName>
        <AccountId>49</AccountId>
        <AccountType/>
      </UserInfo>
    </SharedWithUsers>
    <ForReference xmlns="52ff0146-47b4-4d51-8c1c-03266fcd63a2">false</ForReferen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2E0428-7E27-45F3-BEA3-C79885ADD433}">
  <ds:schemaRefs>
    <ds:schemaRef ds:uri="cd03f174-a395-49eb-8ee9-8d943e22f40d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52ff0146-47b4-4d51-8c1c-03266fcd63a2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0981CC-2ACF-46F6-BDEB-A5446A27925A}"/>
</file>

<file path=customXml/itemProps3.xml><?xml version="1.0" encoding="utf-8"?>
<ds:datastoreItem xmlns:ds="http://schemas.openxmlformats.org/officeDocument/2006/customXml" ds:itemID="{4D6AE81D-ABB9-4749-9D01-0FC5F0E7C7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3451</TotalTime>
  <Words>2732</Words>
  <Application>Microsoft Office PowerPoint</Application>
  <PresentationFormat>Widescreen</PresentationFormat>
  <Paragraphs>335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Re</vt:lpstr>
      <vt:lpstr>Calibri</vt:lpstr>
      <vt:lpstr>Courier New</vt:lpstr>
      <vt:lpstr>Franklin Gothic Medium</vt:lpstr>
      <vt:lpstr>Franklin Gothic Medium Cond</vt:lpstr>
      <vt:lpstr>Symbol</vt:lpstr>
      <vt:lpstr>Times New Roman</vt:lpstr>
      <vt:lpstr>Wingdings</vt:lpstr>
      <vt:lpstr>Theme2PT_11_14_2024</vt:lpstr>
      <vt:lpstr>PowerPoint Presentation</vt:lpstr>
      <vt:lpstr>Intervalo de campo 2 Diretrizes de entrega</vt:lpstr>
      <vt:lpstr>Atividades do intervalo de campo 2</vt:lpstr>
      <vt:lpstr>Atividade #1: Revisão do relatório semanal dos dados de vigilância</vt:lpstr>
      <vt:lpstr>Utilizar 12 semanas de dados</vt:lpstr>
      <vt:lpstr>Atividade #2: Atualidade e conclusão dos relatórios de vigilância</vt:lpstr>
      <vt:lpstr>Modelo</vt:lpstr>
      <vt:lpstr>Atividade #3: Qualidade da vigilância - Análise do problema</vt:lpstr>
      <vt:lpstr>Exemplo de diagrama espinha-de-peixe</vt:lpstr>
      <vt:lpstr>Atividade #4: Investigação de casos ou surtos</vt:lpstr>
      <vt:lpstr>Atividade #4, Opção 1: Investigar um caso</vt:lpstr>
      <vt:lpstr>Atividade #4, Opção 2: Investigar o surto</vt:lpstr>
      <vt:lpstr>Resumo das atividades e entregas concretas</vt:lpstr>
      <vt:lpstr>Conteúdo da apresentação da Oficina 3</vt:lpstr>
      <vt:lpstr>Orientação e apoio técnico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</dc:creator>
  <cp:keywords>, docId:2C709C9383BE75713BA9E3DF495EF7D0</cp:keywords>
  <cp:lastModifiedBy>Gallagher, Darby (CDC/GHC/DGHP)</cp:lastModifiedBy>
  <cp:revision>62</cp:revision>
  <cp:lastPrinted>2019-12-24T16:43:48Z</cp:lastPrinted>
  <dcterms:created xsi:type="dcterms:W3CDTF">2005-08-29T16:54:09Z</dcterms:created>
  <dcterms:modified xsi:type="dcterms:W3CDTF">2026-01-22T16:26:04Z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f03ff0-41c5-4c41-b55e-fabb8fae94be_Enabled">
    <vt:lpwstr>true</vt:lpwstr>
  </property>
  <property fmtid="{D5CDD505-2E9C-101B-9397-08002B2CF9AE}" pid="3" name="MSIP_Label_8af03ff0-41c5-4c41-b55e-fabb8fae94be_SetDate">
    <vt:lpwstr>2021-05-20T21:45:27Z</vt:lpwstr>
  </property>
  <property fmtid="{D5CDD505-2E9C-101B-9397-08002B2CF9AE}" pid="4" name="MSIP_Label_8af03ff0-41c5-4c41-b55e-fabb8fae94be_Method">
    <vt:lpwstr>Privileged</vt:lpwstr>
  </property>
  <property fmtid="{D5CDD505-2E9C-101B-9397-08002B2CF9AE}" pid="5" name="MSIP_Label_8af03ff0-41c5-4c41-b55e-fabb8fae94be_Name">
    <vt:lpwstr>8af03ff0-41c5-4c41-b55e-fabb8fae94be</vt:lpwstr>
  </property>
  <property fmtid="{D5CDD505-2E9C-101B-9397-08002B2CF9AE}" pid="6" name="MSIP_Label_8af03ff0-41c5-4c41-b55e-fabb8fae94be_SiteId">
    <vt:lpwstr>9ce70869-60db-44fd-abe8-d2767077fc8f</vt:lpwstr>
  </property>
  <property fmtid="{D5CDD505-2E9C-101B-9397-08002B2CF9AE}" pid="7" name="MSIP_Label_8af03ff0-41c5-4c41-b55e-fabb8fae94be_ActionId">
    <vt:lpwstr>29bb29f0-0d53-4232-a174-0e1f20da48c0</vt:lpwstr>
  </property>
  <property fmtid="{D5CDD505-2E9C-101B-9397-08002B2CF9AE}" pid="8" name="MSIP_Label_8af03ff0-41c5-4c41-b55e-fabb8fae94be_ContentBits">
    <vt:lpwstr>0</vt:lpwstr>
  </property>
  <property fmtid="{D5CDD505-2E9C-101B-9397-08002B2CF9AE}" pid="9" name="ContentTypeId">
    <vt:lpwstr>0x010100BB263BB87ED693489DF545C68D111AB5</vt:lpwstr>
  </property>
  <property fmtid="{D5CDD505-2E9C-101B-9397-08002B2CF9AE}" pid="10" name="MediaServiceImageTags">
    <vt:lpwstr/>
  </property>
</Properties>
</file>